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Lato-regular.fntdata"/><Relationship Id="rId21" Type="http://schemas.openxmlformats.org/officeDocument/2006/relationships/font" Target="fonts/Ralew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9b55a36df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9b55a36df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9b55a36df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9b55a36df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9b55a36df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9b55a36df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9b55a36df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9b55a36df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9b55a36d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9b55a36d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9b55a36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9b55a36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9b55a36df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9b55a36df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9b55a36df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9b55a36df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9b55a36d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9b55a36d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9b55a36df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9b55a36df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9b55a36df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9b55a36df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LPZh9BOjkQs" TargetMode="External"/><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medium.com/@lmpo/mastering-llms-a-guide-to-decoding-algorithms-c90a48fd167b" TargetMode="External"/><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latin typeface="Arial"/>
                <a:ea typeface="Arial"/>
                <a:cs typeface="Arial"/>
                <a:sym typeface="Arial"/>
              </a:rPr>
              <a:t>Введение в ИИ</a:t>
            </a:r>
            <a:endParaRPr>
              <a:latin typeface="Arial"/>
              <a:ea typeface="Arial"/>
              <a:cs typeface="Arial"/>
              <a:sym typeface="Arial"/>
            </a:endParaRPr>
          </a:p>
        </p:txBody>
      </p:sp>
      <p:sp>
        <p:nvSpPr>
          <p:cNvPr id="87" name="Google Shape;87;p13"/>
          <p:cNvSpPr txBox="1"/>
          <p:nvPr>
            <p:ph idx="1" type="subTitle"/>
          </p:nvPr>
        </p:nvSpPr>
        <p:spPr>
          <a:xfrm>
            <a:off x="729452" y="3724250"/>
            <a:ext cx="76881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latin typeface="Arial"/>
                <a:ea typeface="Arial"/>
                <a:cs typeface="Arial"/>
                <a:sym typeface="Arial"/>
              </a:rPr>
              <a:t>Сергеев Петр, г. Долгопрудный, 2025 г. </a:t>
            </a:r>
            <a:endParaRPr>
              <a:latin typeface="Arial"/>
              <a:ea typeface="Arial"/>
              <a:cs typeface="Arial"/>
              <a:sym typeface="Arial"/>
            </a:endParaRPr>
          </a:p>
        </p:txBody>
      </p:sp>
      <p:sp>
        <p:nvSpPr>
          <p:cNvPr id="88" name="Google Shape;88;p13"/>
          <p:cNvSpPr txBox="1"/>
          <p:nvPr/>
        </p:nvSpPr>
        <p:spPr>
          <a:xfrm>
            <a:off x="729450" y="729475"/>
            <a:ext cx="488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600"/>
              <a:t>Занятие 1</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727650" y="606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Время Практики!</a:t>
            </a:r>
            <a:endParaRPr/>
          </a:p>
        </p:txBody>
      </p:sp>
      <p:sp>
        <p:nvSpPr>
          <p:cNvPr id="167" name="Google Shape;167;p22"/>
          <p:cNvSpPr txBox="1"/>
          <p:nvPr/>
        </p:nvSpPr>
        <p:spPr>
          <a:xfrm>
            <a:off x="1313225" y="1699750"/>
            <a:ext cx="3440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t>Часть 1 (10 мин):</a:t>
            </a:r>
            <a:br>
              <a:rPr lang="ru"/>
            </a:br>
            <a:r>
              <a:rPr lang="ru"/>
              <a:t> </a:t>
            </a:r>
            <a:endParaRPr/>
          </a:p>
          <a:p>
            <a:pPr indent="0" lvl="0" marL="0" rtl="0" algn="l">
              <a:spcBef>
                <a:spcPts val="0"/>
              </a:spcBef>
              <a:spcAft>
                <a:spcPts val="0"/>
              </a:spcAft>
              <a:buNone/>
            </a:pPr>
            <a:r>
              <a:rPr lang="ru"/>
              <a:t>1️⃣ Создать Google аккаунт (если нет) </a:t>
            </a:r>
            <a:endParaRPr/>
          </a:p>
          <a:p>
            <a:pPr indent="0" lvl="0" marL="0" rtl="0" algn="l">
              <a:spcBef>
                <a:spcPts val="0"/>
              </a:spcBef>
              <a:spcAft>
                <a:spcPts val="0"/>
              </a:spcAft>
              <a:buNone/>
            </a:pPr>
            <a:r>
              <a:rPr lang="ru"/>
              <a:t>2️⃣ Открыть colab.research.google.com </a:t>
            </a:r>
            <a:endParaRPr/>
          </a:p>
          <a:p>
            <a:pPr indent="0" lvl="0" marL="0" rtl="0" algn="l">
              <a:spcBef>
                <a:spcPts val="0"/>
              </a:spcBef>
              <a:spcAft>
                <a:spcPts val="0"/>
              </a:spcAft>
              <a:buNone/>
            </a:pPr>
            <a:r>
              <a:rPr lang="ru"/>
              <a:t>3️⃣ Создать первый notebook </a:t>
            </a:r>
            <a:endParaRPr/>
          </a:p>
          <a:p>
            <a:pPr indent="0" lvl="0" marL="0" rtl="0" algn="l">
              <a:spcBef>
                <a:spcPts val="0"/>
              </a:spcBef>
              <a:spcAft>
                <a:spcPts val="0"/>
              </a:spcAft>
              <a:buNone/>
            </a:pPr>
            <a:r>
              <a:rPr lang="ru"/>
              <a:t>4️⃣ Написать print("Hello, AI!") </a:t>
            </a:r>
            <a:endParaRPr/>
          </a:p>
        </p:txBody>
      </p:sp>
      <p:sp>
        <p:nvSpPr>
          <p:cNvPr id="168" name="Google Shape;168;p22"/>
          <p:cNvSpPr txBox="1"/>
          <p:nvPr/>
        </p:nvSpPr>
        <p:spPr>
          <a:xfrm>
            <a:off x="3072000" y="1186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ЗАДАНИЕ НА 30 МИНУТ 🚀</a:t>
            </a:r>
            <a:endParaRPr/>
          </a:p>
        </p:txBody>
      </p:sp>
      <p:sp>
        <p:nvSpPr>
          <p:cNvPr id="169" name="Google Shape;169;p22"/>
          <p:cNvSpPr txBox="1"/>
          <p:nvPr/>
        </p:nvSpPr>
        <p:spPr>
          <a:xfrm>
            <a:off x="1313225" y="34415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t>Ч</a:t>
            </a:r>
            <a:r>
              <a:rPr b="1" lang="ru"/>
              <a:t>асть 2 (10 мин): </a:t>
            </a:r>
            <a:br>
              <a:rPr b="1" lang="ru"/>
            </a:br>
            <a:br>
              <a:rPr b="1" lang="ru"/>
            </a:br>
            <a:r>
              <a:rPr lang="ru"/>
              <a:t>💬 Открыть ChatGPT/Grok </a:t>
            </a:r>
            <a:br>
              <a:rPr lang="ru"/>
            </a:br>
            <a:r>
              <a:rPr lang="ru"/>
              <a:t>💬 Задать 3 вопроса (любых) </a:t>
            </a:r>
            <a:br>
              <a:rPr lang="ru"/>
            </a:br>
            <a:r>
              <a:rPr lang="ru"/>
              <a:t>💬 Попробовать "обмануть" ИИ </a:t>
            </a:r>
            <a:endParaRPr/>
          </a:p>
        </p:txBody>
      </p:sp>
      <p:sp>
        <p:nvSpPr>
          <p:cNvPr id="170" name="Google Shape;170;p22"/>
          <p:cNvSpPr txBox="1"/>
          <p:nvPr/>
        </p:nvSpPr>
        <p:spPr>
          <a:xfrm>
            <a:off x="4753625" y="1736425"/>
            <a:ext cx="355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t>Часть 3 (10 мин):</a:t>
            </a:r>
            <a:br>
              <a:rPr b="1" lang="ru"/>
            </a:br>
            <a:r>
              <a:rPr lang="ru"/>
              <a:t> </a:t>
            </a:r>
            <a:br>
              <a:rPr lang="ru"/>
            </a:br>
            <a:r>
              <a:rPr lang="ru"/>
              <a:t>🤖 Попросить ИИ создать план курса </a:t>
            </a:r>
            <a:br>
              <a:rPr lang="ru"/>
            </a:br>
            <a:r>
              <a:rPr lang="ru"/>
              <a:t>🤖 Сравнить с нашим</a:t>
            </a:r>
            <a:endParaRPr/>
          </a:p>
        </p:txBody>
      </p:sp>
      <p:pic>
        <p:nvPicPr>
          <p:cNvPr id="171" name="Google Shape;171;p22"/>
          <p:cNvPicPr preferRelativeResize="0"/>
          <p:nvPr/>
        </p:nvPicPr>
        <p:blipFill>
          <a:blip r:embed="rId3">
            <a:alphaModFix/>
          </a:blip>
          <a:stretch>
            <a:fillRect/>
          </a:stretch>
        </p:blipFill>
        <p:spPr>
          <a:xfrm>
            <a:off x="4852050" y="2818363"/>
            <a:ext cx="3654356" cy="205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727650" y="548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Почему Google Colab? </a:t>
            </a:r>
            <a:endParaRPr/>
          </a:p>
        </p:txBody>
      </p:sp>
      <p:pic>
        <p:nvPicPr>
          <p:cNvPr id="177" name="Google Shape;177;p23"/>
          <p:cNvPicPr preferRelativeResize="0"/>
          <p:nvPr/>
        </p:nvPicPr>
        <p:blipFill>
          <a:blip r:embed="rId3">
            <a:alphaModFix/>
          </a:blip>
          <a:stretch>
            <a:fillRect/>
          </a:stretch>
        </p:blipFill>
        <p:spPr>
          <a:xfrm>
            <a:off x="3669624" y="2006250"/>
            <a:ext cx="5065226" cy="2652975"/>
          </a:xfrm>
          <a:prstGeom prst="rect">
            <a:avLst/>
          </a:prstGeom>
          <a:noFill/>
          <a:ln>
            <a:noFill/>
          </a:ln>
        </p:spPr>
      </p:pic>
      <p:sp>
        <p:nvSpPr>
          <p:cNvPr id="178" name="Google Shape;178;p23"/>
          <p:cNvSpPr txBox="1"/>
          <p:nvPr/>
        </p:nvSpPr>
        <p:spPr>
          <a:xfrm>
            <a:off x="5026150" y="1436475"/>
            <a:ext cx="37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 </a:t>
            </a:r>
            <a:r>
              <a:rPr lang="ru"/>
              <a:t>= твой лучший друг на занятиях </a:t>
            </a:r>
            <a:endParaRPr/>
          </a:p>
        </p:txBody>
      </p:sp>
      <p:sp>
        <p:nvSpPr>
          <p:cNvPr id="179" name="Google Shape;179;p23"/>
          <p:cNvSpPr txBox="1"/>
          <p:nvPr/>
        </p:nvSpPr>
        <p:spPr>
          <a:xfrm>
            <a:off x="-36675" y="2006250"/>
            <a:ext cx="4057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ru"/>
              <a:t>Jupyter notebook в облаке  </a:t>
            </a:r>
            <a:br>
              <a:rPr lang="ru"/>
            </a:br>
            <a:endParaRPr/>
          </a:p>
          <a:p>
            <a:pPr indent="-317500" lvl="0" marL="457200" rtl="0" algn="l">
              <a:spcBef>
                <a:spcPts val="0"/>
              </a:spcBef>
              <a:spcAft>
                <a:spcPts val="0"/>
              </a:spcAft>
              <a:buSzPts val="1400"/>
              <a:buChar char="●"/>
            </a:pPr>
            <a:r>
              <a:rPr lang="ru"/>
              <a:t>Бесплатный GPU (для нейросетей) </a:t>
            </a:r>
            <a:br>
              <a:rPr lang="ru"/>
            </a:br>
            <a:endParaRPr/>
          </a:p>
          <a:p>
            <a:pPr indent="-317500" lvl="0" marL="457200" rtl="0" algn="l">
              <a:spcBef>
                <a:spcPts val="0"/>
              </a:spcBef>
              <a:spcAft>
                <a:spcPts val="0"/>
              </a:spcAft>
              <a:buSzPts val="1400"/>
              <a:buChar char="●"/>
            </a:pPr>
            <a:r>
              <a:rPr lang="ru"/>
              <a:t>Не нужно ничего устанавливать</a:t>
            </a:r>
            <a:br>
              <a:rPr lang="ru"/>
            </a:br>
            <a:endParaRPr/>
          </a:p>
          <a:p>
            <a:pPr indent="-317500" lvl="0" marL="457200" rtl="0" algn="l">
              <a:spcBef>
                <a:spcPts val="0"/>
              </a:spcBef>
              <a:spcAft>
                <a:spcPts val="0"/>
              </a:spcAft>
              <a:buSzPts val="1400"/>
              <a:buChar char="●"/>
            </a:pPr>
            <a:r>
              <a:rPr lang="ru"/>
              <a:t>Работает в браузере </a:t>
            </a:r>
            <a:endParaRPr/>
          </a:p>
        </p:txBody>
      </p:sp>
      <p:pic>
        <p:nvPicPr>
          <p:cNvPr id="180" name="Google Shape;180;p23"/>
          <p:cNvPicPr preferRelativeResize="0"/>
          <p:nvPr/>
        </p:nvPicPr>
        <p:blipFill>
          <a:blip r:embed="rId4">
            <a:alphaModFix/>
          </a:blip>
          <a:stretch>
            <a:fillRect/>
          </a:stretch>
        </p:blipFill>
        <p:spPr>
          <a:xfrm>
            <a:off x="3592062" y="1285585"/>
            <a:ext cx="1588175" cy="70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758800" y="570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спросить у ChatGPT? (Идеи) </a:t>
            </a:r>
            <a:endParaRPr/>
          </a:p>
        </p:txBody>
      </p:sp>
      <p:sp>
        <p:nvSpPr>
          <p:cNvPr id="186" name="Google Shape;186;p24"/>
          <p:cNvSpPr txBox="1"/>
          <p:nvPr/>
        </p:nvSpPr>
        <p:spPr>
          <a:xfrm>
            <a:off x="66025" y="1525050"/>
            <a:ext cx="500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t>🤓 Образовательное: </a:t>
            </a:r>
            <a:br>
              <a:rPr lang="ru"/>
            </a:br>
            <a:br>
              <a:rPr lang="ru"/>
            </a:br>
            <a:r>
              <a:rPr lang="ru"/>
              <a:t>- "Объясни как работают нейросети простыми словами" </a:t>
            </a:r>
            <a:br>
              <a:rPr lang="ru"/>
            </a:br>
            <a:r>
              <a:rPr lang="ru"/>
              <a:t>- "Придумай аналогию для векторов"</a:t>
            </a:r>
            <a:endParaRPr/>
          </a:p>
        </p:txBody>
      </p:sp>
      <p:sp>
        <p:nvSpPr>
          <p:cNvPr id="187" name="Google Shape;187;p24"/>
          <p:cNvSpPr txBox="1"/>
          <p:nvPr/>
        </p:nvSpPr>
        <p:spPr>
          <a:xfrm>
            <a:off x="983225" y="2991375"/>
            <a:ext cx="370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a:t>😂 Развлекательное:</a:t>
            </a:r>
            <a:r>
              <a:rPr lang="ru"/>
              <a:t> </a:t>
            </a:r>
            <a:br>
              <a:rPr lang="ru"/>
            </a:br>
            <a:br>
              <a:rPr lang="ru"/>
            </a:br>
            <a:r>
              <a:rPr lang="ru"/>
              <a:t>- "Расскажи шутку про программистов" </a:t>
            </a:r>
            <a:br>
              <a:rPr lang="ru"/>
            </a:br>
            <a:r>
              <a:rPr lang="ru"/>
              <a:t>- "Напиши рэп про математику" </a:t>
            </a:r>
            <a:endParaRPr/>
          </a:p>
        </p:txBody>
      </p:sp>
      <p:sp>
        <p:nvSpPr>
          <p:cNvPr id="188" name="Google Shape;188;p24"/>
          <p:cNvSpPr txBox="1"/>
          <p:nvPr/>
        </p:nvSpPr>
        <p:spPr>
          <a:xfrm>
            <a:off x="4864675" y="2303950"/>
            <a:ext cx="413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a:t>
            </a:r>
            <a:r>
              <a:rPr b="1" lang="ru"/>
              <a:t> Челлендж "Обмани ИИ": </a:t>
            </a:r>
            <a:br>
              <a:rPr lang="ru"/>
            </a:br>
            <a:br>
              <a:rPr lang="ru"/>
            </a:br>
            <a:r>
              <a:rPr lang="ru"/>
              <a:t>- "Сколько будет 2+2? (но ответь неправильно)" </a:t>
            </a:r>
            <a:br>
              <a:rPr lang="ru"/>
            </a:br>
            <a:r>
              <a:rPr lang="ru"/>
              <a:t>- "Придумай слово которого не существует"</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 name="Shape 92"/>
        <p:cNvGrpSpPr/>
        <p:nvPr/>
      </p:nvGrpSpPr>
      <p:grpSpPr>
        <a:xfrm>
          <a:off x="0" y="0"/>
          <a:ext cx="0" cy="0"/>
          <a:chOff x="0" y="0"/>
          <a:chExt cx="0" cy="0"/>
        </a:xfrm>
      </p:grpSpPr>
      <p:sp>
        <p:nvSpPr>
          <p:cNvPr id="93" name="Google Shape;93;p14"/>
          <p:cNvSpPr txBox="1"/>
          <p:nvPr>
            <p:ph type="title"/>
          </p:nvPr>
        </p:nvSpPr>
        <p:spPr>
          <a:xfrm>
            <a:off x="727650" y="570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Как заставить компьютер думать? (Ну почти)</a:t>
            </a:r>
            <a:endParaRPr/>
          </a:p>
        </p:txBody>
      </p:sp>
      <p:pic>
        <p:nvPicPr>
          <p:cNvPr id="94" name="Google Shape;94;p14"/>
          <p:cNvPicPr preferRelativeResize="0"/>
          <p:nvPr/>
        </p:nvPicPr>
        <p:blipFill>
          <a:blip r:embed="rId3">
            <a:alphaModFix/>
          </a:blip>
          <a:stretch>
            <a:fillRect/>
          </a:stretch>
        </p:blipFill>
        <p:spPr>
          <a:xfrm>
            <a:off x="2154700" y="1672927"/>
            <a:ext cx="4473149" cy="269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50" y="599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КТО Я И ЗАЧЕМ МЫ ЗДЕСЬ?</a:t>
            </a:r>
            <a:endParaRPr/>
          </a:p>
        </p:txBody>
      </p:sp>
      <p:sp>
        <p:nvSpPr>
          <p:cNvPr id="100" name="Google Shape;100;p15"/>
          <p:cNvSpPr txBox="1"/>
          <p:nvPr>
            <p:ph idx="1" type="body"/>
          </p:nvPr>
        </p:nvSpPr>
        <p:spPr>
          <a:xfrm>
            <a:off x="727650" y="1441200"/>
            <a:ext cx="4041600" cy="33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400">
                <a:solidFill>
                  <a:srgbClr val="000000"/>
                </a:solidFill>
                <a:latin typeface="Arial"/>
                <a:ea typeface="Arial"/>
                <a:cs typeface="Arial"/>
                <a:sym typeface="Arial"/>
              </a:rPr>
              <a:t>Привет! Я Петр. </a:t>
            </a:r>
            <a:br>
              <a:rPr lang="ru" sz="1400">
                <a:solidFill>
                  <a:srgbClr val="000000"/>
                </a:solidFill>
                <a:latin typeface="Arial"/>
                <a:ea typeface="Arial"/>
                <a:cs typeface="Arial"/>
                <a:sym typeface="Arial"/>
              </a:rPr>
            </a:br>
            <a:r>
              <a:rPr lang="ru" sz="1400">
                <a:solidFill>
                  <a:srgbClr val="000000"/>
                </a:solidFill>
                <a:latin typeface="Arial"/>
                <a:ea typeface="Arial"/>
                <a:cs typeface="Arial"/>
                <a:sym typeface="Arial"/>
              </a:rPr>
              <a:t>Весь предстоящий учебный год мы будем: </a:t>
            </a:r>
            <a:br>
              <a:rPr lang="ru" sz="1400">
                <a:solidFill>
                  <a:srgbClr val="000000"/>
                </a:solidFill>
                <a:latin typeface="Arial"/>
                <a:ea typeface="Arial"/>
                <a:cs typeface="Arial"/>
                <a:sym typeface="Arial"/>
              </a:rPr>
            </a:br>
            <a:endParaRPr sz="1400">
              <a:solidFill>
                <a:srgbClr val="000000"/>
              </a:solidFill>
              <a:latin typeface="Arial"/>
              <a:ea typeface="Arial"/>
              <a:cs typeface="Arial"/>
              <a:sym typeface="Arial"/>
            </a:endParaRPr>
          </a:p>
          <a:p>
            <a:pPr indent="0" lvl="0" marL="0" rtl="0" algn="l">
              <a:spcBef>
                <a:spcPts val="1200"/>
              </a:spcBef>
              <a:spcAft>
                <a:spcPts val="0"/>
              </a:spcAft>
              <a:buNone/>
            </a:pPr>
            <a:r>
              <a:rPr lang="ru" sz="1400">
                <a:solidFill>
                  <a:srgbClr val="000000"/>
                </a:solidFill>
                <a:latin typeface="Arial"/>
                <a:ea typeface="Arial"/>
                <a:cs typeface="Arial"/>
                <a:sym typeface="Arial"/>
              </a:rPr>
              <a:t>🤖 Создавать ИИ модели</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ru" sz="1400">
                <a:solidFill>
                  <a:srgbClr val="000000"/>
                </a:solidFill>
                <a:latin typeface="Arial"/>
                <a:ea typeface="Arial"/>
                <a:cs typeface="Arial"/>
                <a:sym typeface="Arial"/>
              </a:rPr>
              <a:t>🧮 Понимать математику за ними </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ru" sz="1400">
                <a:solidFill>
                  <a:srgbClr val="000000"/>
                </a:solidFill>
                <a:latin typeface="Arial"/>
                <a:ea typeface="Arial"/>
                <a:cs typeface="Arial"/>
                <a:sym typeface="Arial"/>
              </a:rPr>
              <a:t>💻 Кодить на Python </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ru" sz="1400">
                <a:solidFill>
                  <a:srgbClr val="000000"/>
                </a:solidFill>
                <a:latin typeface="Arial"/>
                <a:ea typeface="Arial"/>
                <a:cs typeface="Arial"/>
                <a:sym typeface="Arial"/>
              </a:rPr>
              <a:t>🚀 Делать крутые проекты </a:t>
            </a:r>
            <a:endParaRPr sz="1400">
              <a:solidFill>
                <a:srgbClr val="000000"/>
              </a:solidFill>
              <a:latin typeface="Arial"/>
              <a:ea typeface="Arial"/>
              <a:cs typeface="Arial"/>
              <a:sym typeface="Arial"/>
            </a:endParaRPr>
          </a:p>
          <a:p>
            <a:pPr indent="0" lvl="0" marL="0" rtl="0" algn="l">
              <a:spcBef>
                <a:spcPts val="1200"/>
              </a:spcBef>
              <a:spcAft>
                <a:spcPts val="0"/>
              </a:spcAft>
              <a:buNone/>
            </a:pPr>
            <a:r>
              <a:t/>
            </a:r>
            <a:endParaRPr sz="1400">
              <a:solidFill>
                <a:srgbClr val="000000"/>
              </a:solidFill>
              <a:latin typeface="Arial"/>
              <a:ea typeface="Arial"/>
              <a:cs typeface="Arial"/>
              <a:sym typeface="Arial"/>
            </a:endParaRPr>
          </a:p>
          <a:p>
            <a:pPr indent="0" lvl="0" marL="0" rtl="0" algn="l">
              <a:spcBef>
                <a:spcPts val="1200"/>
              </a:spcBef>
              <a:spcAft>
                <a:spcPts val="1200"/>
              </a:spcAft>
              <a:buNone/>
            </a:pPr>
            <a:r>
              <a:rPr lang="ru" sz="1400">
                <a:solidFill>
                  <a:srgbClr val="000000"/>
                </a:solidFill>
                <a:latin typeface="Arial"/>
                <a:ea typeface="Arial"/>
                <a:cs typeface="Arial"/>
                <a:sym typeface="Arial"/>
              </a:rPr>
              <a:t>Спойлер: будет интересно (и немного сложно)</a:t>
            </a:r>
            <a:endParaRPr sz="1400">
              <a:solidFill>
                <a:srgbClr val="000000"/>
              </a:solidFill>
              <a:latin typeface="Arial"/>
              <a:ea typeface="Arial"/>
              <a:cs typeface="Arial"/>
              <a:sym typeface="Arial"/>
            </a:endParaRPr>
          </a:p>
        </p:txBody>
      </p:sp>
      <p:pic>
        <p:nvPicPr>
          <p:cNvPr id="101" name="Google Shape;101;p15"/>
          <p:cNvPicPr preferRelativeResize="0"/>
          <p:nvPr/>
        </p:nvPicPr>
        <p:blipFill>
          <a:blip r:embed="rId3">
            <a:alphaModFix/>
          </a:blip>
          <a:stretch>
            <a:fillRect/>
          </a:stretch>
        </p:blipFill>
        <p:spPr>
          <a:xfrm>
            <a:off x="4928975" y="1023025"/>
            <a:ext cx="3703924" cy="3703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555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Правила игры</a:t>
            </a:r>
            <a:endParaRPr/>
          </a:p>
        </p:txBody>
      </p:sp>
      <p:sp>
        <p:nvSpPr>
          <p:cNvPr id="107" name="Google Shape;107;p16"/>
          <p:cNvSpPr txBox="1"/>
          <p:nvPr/>
        </p:nvSpPr>
        <p:spPr>
          <a:xfrm>
            <a:off x="682375" y="2325950"/>
            <a:ext cx="399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 Задавай вопросы (глупых не бывает) </a:t>
            </a:r>
            <a:endParaRPr/>
          </a:p>
          <a:p>
            <a:pPr indent="0" lvl="0" marL="0" rtl="0" algn="l">
              <a:spcBef>
                <a:spcPts val="0"/>
              </a:spcBef>
              <a:spcAft>
                <a:spcPts val="0"/>
              </a:spcAft>
              <a:buNone/>
            </a:pPr>
            <a:r>
              <a:rPr lang="ru"/>
              <a:t>✅ Ошибаться = норма (даже ИИ ошибается) </a:t>
            </a:r>
            <a:endParaRPr/>
          </a:p>
          <a:p>
            <a:pPr indent="0" lvl="0" marL="0" rtl="0" algn="l">
              <a:spcBef>
                <a:spcPts val="0"/>
              </a:spcBef>
              <a:spcAft>
                <a:spcPts val="0"/>
              </a:spcAft>
              <a:buNone/>
            </a:pPr>
            <a:r>
              <a:rPr lang="ru"/>
              <a:t>✅ Экспериментируй с кодом </a:t>
            </a:r>
            <a:endParaRPr/>
          </a:p>
          <a:p>
            <a:pPr indent="0" lvl="0" marL="0" rtl="0" algn="l">
              <a:spcBef>
                <a:spcPts val="0"/>
              </a:spcBef>
              <a:spcAft>
                <a:spcPts val="0"/>
              </a:spcAft>
              <a:buNone/>
            </a:pPr>
            <a:r>
              <a:rPr lang="ru"/>
              <a:t>✅ Помогай соседу (если застрял)</a:t>
            </a:r>
            <a:endParaRPr/>
          </a:p>
        </p:txBody>
      </p:sp>
      <p:sp>
        <p:nvSpPr>
          <p:cNvPr id="108" name="Google Shape;108;p16"/>
          <p:cNvSpPr txBox="1"/>
          <p:nvPr/>
        </p:nvSpPr>
        <p:spPr>
          <a:xfrm>
            <a:off x="4673875" y="2347950"/>
            <a:ext cx="374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 Не спи на занятиях (я замечу) </a:t>
            </a:r>
            <a:endParaRPr/>
          </a:p>
          <a:p>
            <a:pPr indent="0" lvl="0" marL="0" rtl="0" algn="l">
              <a:spcBef>
                <a:spcPts val="0"/>
              </a:spcBef>
              <a:spcAft>
                <a:spcPts val="0"/>
              </a:spcAft>
              <a:buNone/>
            </a:pPr>
            <a:r>
              <a:rPr lang="ru"/>
              <a:t>❌ Не бойся сломать код (всё можно починить)</a:t>
            </a:r>
            <a:endParaRPr/>
          </a:p>
        </p:txBody>
      </p:sp>
      <p:pic>
        <p:nvPicPr>
          <p:cNvPr id="109" name="Google Shape;109;p16" title="Screenshot 2025-10-20 at 18.53.21.png"/>
          <p:cNvPicPr preferRelativeResize="0"/>
          <p:nvPr/>
        </p:nvPicPr>
        <p:blipFill>
          <a:blip r:embed="rId3">
            <a:alphaModFix/>
          </a:blip>
          <a:stretch>
            <a:fillRect/>
          </a:stretch>
        </p:blipFill>
        <p:spPr>
          <a:xfrm>
            <a:off x="1779388" y="1429125"/>
            <a:ext cx="678662" cy="831300"/>
          </a:xfrm>
          <a:prstGeom prst="rect">
            <a:avLst/>
          </a:prstGeom>
          <a:noFill/>
          <a:ln>
            <a:noFill/>
          </a:ln>
        </p:spPr>
      </p:pic>
      <p:pic>
        <p:nvPicPr>
          <p:cNvPr id="110" name="Google Shape;110;p16" title="Screenshot 2025-10-20 at 18.53.45.png"/>
          <p:cNvPicPr preferRelativeResize="0"/>
          <p:nvPr/>
        </p:nvPicPr>
        <p:blipFill>
          <a:blip r:embed="rId4">
            <a:alphaModFix/>
          </a:blip>
          <a:stretch>
            <a:fillRect/>
          </a:stretch>
        </p:blipFill>
        <p:spPr>
          <a:xfrm>
            <a:off x="5823525" y="1420270"/>
            <a:ext cx="678650" cy="8490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636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Что такое ИИ? </a:t>
            </a:r>
            <a:endParaRPr/>
          </a:p>
        </p:txBody>
      </p:sp>
      <p:sp>
        <p:nvSpPr>
          <p:cNvPr id="116" name="Google Shape;116;p17"/>
          <p:cNvSpPr txBox="1"/>
          <p:nvPr>
            <p:ph idx="1" type="body"/>
          </p:nvPr>
        </p:nvSpPr>
        <p:spPr>
          <a:xfrm>
            <a:off x="727650" y="1349938"/>
            <a:ext cx="7688700" cy="408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b="1" lang="ru" sz="1600">
                <a:solidFill>
                  <a:schemeClr val="dk2"/>
                </a:solidFill>
                <a:latin typeface="Arial"/>
                <a:ea typeface="Arial"/>
                <a:cs typeface="Arial"/>
                <a:sym typeface="Arial"/>
              </a:rPr>
              <a:t>Искусственный Интеллект</a:t>
            </a:r>
            <a:r>
              <a:rPr lang="ru" sz="1600">
                <a:solidFill>
                  <a:schemeClr val="dk2"/>
                </a:solidFill>
                <a:latin typeface="Arial"/>
                <a:ea typeface="Arial"/>
                <a:cs typeface="Arial"/>
                <a:sym typeface="Arial"/>
              </a:rPr>
              <a:t> = программа которая учится на данных</a:t>
            </a:r>
            <a:endParaRPr sz="1600">
              <a:solidFill>
                <a:schemeClr val="dk2"/>
              </a:solidFill>
              <a:latin typeface="Arial"/>
              <a:ea typeface="Arial"/>
              <a:cs typeface="Arial"/>
              <a:sym typeface="Arial"/>
            </a:endParaRPr>
          </a:p>
        </p:txBody>
      </p:sp>
      <p:sp>
        <p:nvSpPr>
          <p:cNvPr id="117" name="Google Shape;117;p17"/>
          <p:cNvSpPr txBox="1"/>
          <p:nvPr/>
        </p:nvSpPr>
        <p:spPr>
          <a:xfrm>
            <a:off x="729450" y="186116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ИИ вокруг тебя прямо сейчас:</a:t>
            </a:r>
            <a:endParaRPr/>
          </a:p>
        </p:txBody>
      </p:sp>
      <p:pic>
        <p:nvPicPr>
          <p:cNvPr id="118" name="Google Shape;118;p17"/>
          <p:cNvPicPr preferRelativeResize="0"/>
          <p:nvPr/>
        </p:nvPicPr>
        <p:blipFill>
          <a:blip r:embed="rId3">
            <a:alphaModFix/>
          </a:blip>
          <a:stretch>
            <a:fillRect/>
          </a:stretch>
        </p:blipFill>
        <p:spPr>
          <a:xfrm>
            <a:off x="955125" y="2571750"/>
            <a:ext cx="1225352" cy="612676"/>
          </a:xfrm>
          <a:prstGeom prst="rect">
            <a:avLst/>
          </a:prstGeom>
          <a:noFill/>
          <a:ln>
            <a:noFill/>
          </a:ln>
        </p:spPr>
      </p:pic>
      <p:sp>
        <p:nvSpPr>
          <p:cNvPr id="119" name="Google Shape;119;p17"/>
          <p:cNvSpPr txBox="1"/>
          <p:nvPr/>
        </p:nvSpPr>
        <p:spPr>
          <a:xfrm>
            <a:off x="519075" y="3279800"/>
            <a:ext cx="19800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2"/>
              </a:buClr>
              <a:buSzPts val="1000"/>
              <a:buAutoNum type="arabicPeriod"/>
            </a:pPr>
            <a:r>
              <a:rPr b="1" lang="ru" sz="1000">
                <a:solidFill>
                  <a:schemeClr val="dk2"/>
                </a:solidFill>
              </a:rPr>
              <a:t>Face Id / Touch Id</a:t>
            </a:r>
            <a:endParaRPr b="1" sz="1000">
              <a:solidFill>
                <a:schemeClr val="dk2"/>
              </a:solidFill>
            </a:endParaRPr>
          </a:p>
        </p:txBody>
      </p:sp>
      <p:sp>
        <p:nvSpPr>
          <p:cNvPr id="120" name="Google Shape;120;p17"/>
          <p:cNvSpPr txBox="1"/>
          <p:nvPr/>
        </p:nvSpPr>
        <p:spPr>
          <a:xfrm>
            <a:off x="2180475" y="4259125"/>
            <a:ext cx="203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2"/>
                </a:solidFill>
              </a:rPr>
              <a:t>2.  Yandex рекомендации</a:t>
            </a:r>
            <a:endParaRPr b="1" sz="1100">
              <a:solidFill>
                <a:schemeClr val="dk2"/>
              </a:solidFill>
            </a:endParaRPr>
          </a:p>
        </p:txBody>
      </p:sp>
      <p:pic>
        <p:nvPicPr>
          <p:cNvPr id="121" name="Google Shape;121;p17" title="Screenshot 2025-10-20 at 21.29.45.png"/>
          <p:cNvPicPr preferRelativeResize="0"/>
          <p:nvPr/>
        </p:nvPicPr>
        <p:blipFill>
          <a:blip r:embed="rId4">
            <a:alphaModFix/>
          </a:blip>
          <a:stretch>
            <a:fillRect/>
          </a:stretch>
        </p:blipFill>
        <p:spPr>
          <a:xfrm>
            <a:off x="2758875" y="3426550"/>
            <a:ext cx="861950" cy="832575"/>
          </a:xfrm>
          <a:prstGeom prst="rect">
            <a:avLst/>
          </a:prstGeom>
          <a:noFill/>
          <a:ln>
            <a:noFill/>
          </a:ln>
        </p:spPr>
      </p:pic>
      <p:pic>
        <p:nvPicPr>
          <p:cNvPr id="122" name="Google Shape;122;p17"/>
          <p:cNvPicPr preferRelativeResize="0"/>
          <p:nvPr/>
        </p:nvPicPr>
        <p:blipFill>
          <a:blip r:embed="rId5">
            <a:alphaModFix/>
          </a:blip>
          <a:stretch>
            <a:fillRect/>
          </a:stretch>
        </p:blipFill>
        <p:spPr>
          <a:xfrm>
            <a:off x="3850329" y="2403151"/>
            <a:ext cx="1694097" cy="952936"/>
          </a:xfrm>
          <a:prstGeom prst="rect">
            <a:avLst/>
          </a:prstGeom>
          <a:noFill/>
          <a:ln>
            <a:noFill/>
          </a:ln>
        </p:spPr>
      </p:pic>
      <p:sp>
        <p:nvSpPr>
          <p:cNvPr id="123" name="Google Shape;123;p17"/>
          <p:cNvSpPr txBox="1"/>
          <p:nvPr/>
        </p:nvSpPr>
        <p:spPr>
          <a:xfrm>
            <a:off x="3641675" y="3426557"/>
            <a:ext cx="2111400" cy="318300"/>
          </a:xfrm>
          <a:prstGeom prst="rect">
            <a:avLst/>
          </a:prstGeom>
          <a:noFill/>
          <a:ln>
            <a:noFill/>
          </a:ln>
        </p:spPr>
        <p:txBody>
          <a:bodyPr anchorCtr="0" anchor="t" bIns="82200" lIns="82200" spcFirstLastPara="1" rIns="82200" wrap="square" tIns="82200">
            <a:spAutoFit/>
          </a:bodyPr>
          <a:lstStyle/>
          <a:p>
            <a:pPr indent="0" lvl="0" marL="0" rtl="0" algn="l">
              <a:spcBef>
                <a:spcPts val="0"/>
              </a:spcBef>
              <a:spcAft>
                <a:spcPts val="0"/>
              </a:spcAft>
              <a:buNone/>
            </a:pPr>
            <a:r>
              <a:rPr b="1" lang="ru" sz="988">
                <a:solidFill>
                  <a:schemeClr val="dk2"/>
                </a:solidFill>
              </a:rPr>
              <a:t>3</a:t>
            </a:r>
            <a:r>
              <a:rPr b="1" lang="ru" sz="988">
                <a:solidFill>
                  <a:schemeClr val="dk2"/>
                </a:solidFill>
              </a:rPr>
              <a:t>.  Большие языковые модели</a:t>
            </a:r>
            <a:endParaRPr b="1" sz="988">
              <a:solidFill>
                <a:schemeClr val="dk2"/>
              </a:solidFill>
            </a:endParaRPr>
          </a:p>
        </p:txBody>
      </p:sp>
      <p:pic>
        <p:nvPicPr>
          <p:cNvPr id="124" name="Google Shape;124;p17"/>
          <p:cNvPicPr preferRelativeResize="0"/>
          <p:nvPr/>
        </p:nvPicPr>
        <p:blipFill>
          <a:blip r:embed="rId6">
            <a:alphaModFix/>
          </a:blip>
          <a:stretch>
            <a:fillRect/>
          </a:stretch>
        </p:blipFill>
        <p:spPr>
          <a:xfrm>
            <a:off x="6251450" y="3073601"/>
            <a:ext cx="1429398" cy="952926"/>
          </a:xfrm>
          <a:prstGeom prst="rect">
            <a:avLst/>
          </a:prstGeom>
          <a:noFill/>
          <a:ln>
            <a:noFill/>
          </a:ln>
        </p:spPr>
      </p:pic>
      <p:sp>
        <p:nvSpPr>
          <p:cNvPr id="125" name="Google Shape;125;p17"/>
          <p:cNvSpPr txBox="1"/>
          <p:nvPr/>
        </p:nvSpPr>
        <p:spPr>
          <a:xfrm>
            <a:off x="6177650" y="4259125"/>
            <a:ext cx="203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1100">
                <a:solidFill>
                  <a:schemeClr val="dk2"/>
                </a:solidFill>
              </a:rPr>
              <a:t>4</a:t>
            </a:r>
            <a:r>
              <a:rPr b="1" lang="ru" sz="1100">
                <a:solidFill>
                  <a:schemeClr val="dk2"/>
                </a:solidFill>
              </a:rPr>
              <a:t>.  ПДД и штрафы</a:t>
            </a:r>
            <a:endParaRPr b="1" sz="11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9450" y="563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ru" sz="2400">
                <a:latin typeface="Arial"/>
                <a:ea typeface="Arial"/>
                <a:cs typeface="Arial"/>
                <a:sym typeface="Arial"/>
              </a:rPr>
              <a:t>10 минут про то как работают LLMs</a:t>
            </a:r>
            <a:endParaRPr b="0" sz="2400">
              <a:latin typeface="Arial"/>
              <a:ea typeface="Arial"/>
              <a:cs typeface="Arial"/>
              <a:sym typeface="Arial"/>
            </a:endParaRPr>
          </a:p>
        </p:txBody>
      </p:sp>
      <p:pic>
        <p:nvPicPr>
          <p:cNvPr descr="A light intro to LLMs, chatbots, pretraining, and transformers.&#10;Dig deeper here: https://www.youtube.com/playlist?list=PLZHQObOWTQDNU6R1_67000Dx_ZCJB-3pi&#10;Technical details as a talk: https://youtu.be/KJtZARuO3JY&#10;This was made for an exhibit at the Computer History Museum: https://computerhistory.org/&#10;Instead of sponsored ad reads, these lessons are funded directly by viewers: https://3b1b.co/support&#10;&#10;No secret end-screen vlog for this one, the end-screen real estate was all full!&#10;&#10;------------------&#10;&#10;These animations are largely made using a custom Python library, manim.  See the FAQ comments here:&#10;https://3b1b.co/faq#manim&#10;https://github.com/3b1b/manim&#10;https://github.com/ManimCommunity/manim/&#10;&#10;All code for specific videos is visible here:&#10;https://github.com/3b1b/videos/&#10;&#10;The music is by Vincent Rubinetti.&#10;https://www.vincentrubinetti.com&#10;https://vincerubinetti.bandcamp.com/album/the-music-of-3blue1brown&#10;https://open.spotify.com/album/1dVyjwS8FBqXhRunaG5W5u&#10;&#10;------------------&#10;&#10;3blue1brown is a channel about animating math, in all senses of the word animate. If you're reading the bottom of a video description, I'm guessing you're more interested than the average viewer in lessons here. It would mean a lot to me if you chose to stay up to date on new ones, either by subscribing here on YouTube or otherwise following on whichever platform below you check most regularly.&#10;&#10;Mailing list: https://3blue1brown.substack.com&#10;Twitter: https://twitter.com/3blue1brown&#10;Instagram: https://www.instagram.com/3blue1brown&#10;Reddit: https://www.reddit.com/r/3blue1brown&#10;Facebook: https://www.facebook.com/3blue1brown&#10;Patreon: https://patreon.com/3blue1brown&#10;Website: https://www.3blue1brown.com" id="131" name="Google Shape;131;p18" title="Large Language Models explained briefly">
            <a:hlinkClick r:id="rId3"/>
          </p:cNvPr>
          <p:cNvPicPr preferRelativeResize="0"/>
          <p:nvPr/>
        </p:nvPicPr>
        <p:blipFill>
          <a:blip r:embed="rId4">
            <a:alphaModFix/>
          </a:blip>
          <a:stretch>
            <a:fillRect/>
          </a:stretch>
        </p:blipFill>
        <p:spPr>
          <a:xfrm>
            <a:off x="1538513" y="1416550"/>
            <a:ext cx="6070575" cy="34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729450" y="580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ru" sz="2400">
                <a:latin typeface="Arial"/>
                <a:ea typeface="Arial"/>
                <a:cs typeface="Arial"/>
                <a:sym typeface="Arial"/>
              </a:rPr>
              <a:t>ИИ как предсказатель (аналогия)</a:t>
            </a:r>
            <a:endParaRPr b="0" sz="2400">
              <a:latin typeface="Arial"/>
              <a:ea typeface="Arial"/>
              <a:cs typeface="Arial"/>
              <a:sym typeface="Arial"/>
            </a:endParaRPr>
          </a:p>
        </p:txBody>
      </p:sp>
      <p:sp>
        <p:nvSpPr>
          <p:cNvPr id="137" name="Google Shape;137;p19"/>
          <p:cNvSpPr txBox="1"/>
          <p:nvPr/>
        </p:nvSpPr>
        <p:spPr>
          <a:xfrm>
            <a:off x="246000" y="14929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Представь: ты предсказываешь погоду. Смотришь на данные: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ru"/>
              <a:t>Вчера было +20°C и солнце </a:t>
            </a:r>
            <a:endParaRPr/>
          </a:p>
          <a:p>
            <a:pPr indent="-317500" lvl="0" marL="457200" rtl="0" algn="l">
              <a:spcBef>
                <a:spcPts val="0"/>
              </a:spcBef>
              <a:spcAft>
                <a:spcPts val="0"/>
              </a:spcAft>
              <a:buSzPts val="1400"/>
              <a:buChar char="●"/>
            </a:pPr>
            <a:r>
              <a:rPr lang="ru"/>
              <a:t>Сегодня +18°C и облака </a:t>
            </a:r>
            <a:endParaRPr/>
          </a:p>
          <a:p>
            <a:pPr indent="-317500" lvl="0" marL="457200" rtl="0" algn="l">
              <a:spcBef>
                <a:spcPts val="0"/>
              </a:spcBef>
              <a:spcAft>
                <a:spcPts val="0"/>
              </a:spcAft>
              <a:buSzPts val="1400"/>
              <a:buChar char="●"/>
            </a:pPr>
            <a:r>
              <a:rPr lang="ru"/>
              <a:t>Завтра будет... 🤔</a:t>
            </a:r>
            <a:endParaRPr/>
          </a:p>
        </p:txBody>
      </p:sp>
      <p:sp>
        <p:nvSpPr>
          <p:cNvPr id="138" name="Google Shape;138;p19"/>
          <p:cNvSpPr txBox="1"/>
          <p:nvPr/>
        </p:nvSpPr>
        <p:spPr>
          <a:xfrm>
            <a:off x="4732925" y="1458971"/>
            <a:ext cx="385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t>ИИ делает то же самое: Смотрит на данные (тексты/картинки) </a:t>
            </a:r>
            <a:br>
              <a:rPr lang="ru"/>
            </a:br>
            <a:endParaRPr/>
          </a:p>
          <a:p>
            <a:pPr indent="-317500" lvl="0" marL="457200" rtl="0" algn="l">
              <a:spcBef>
                <a:spcPts val="0"/>
              </a:spcBef>
              <a:spcAft>
                <a:spcPts val="0"/>
              </a:spcAft>
              <a:buSzPts val="1400"/>
              <a:buChar char="●"/>
            </a:pPr>
            <a:r>
              <a:rPr lang="ru"/>
              <a:t>Находит </a:t>
            </a:r>
            <a:r>
              <a:rPr lang="ru"/>
              <a:t>закономерности</a:t>
            </a:r>
            <a:r>
              <a:rPr lang="ru"/>
              <a:t> </a:t>
            </a:r>
            <a:endParaRPr/>
          </a:p>
          <a:p>
            <a:pPr indent="-317500" lvl="0" marL="457200" rtl="0" algn="l">
              <a:spcBef>
                <a:spcPts val="0"/>
              </a:spcBef>
              <a:spcAft>
                <a:spcPts val="0"/>
              </a:spcAft>
              <a:buSzPts val="1400"/>
              <a:buChar char="●"/>
            </a:pPr>
            <a:r>
              <a:rPr lang="ru"/>
              <a:t>Предсказывает следующее (слово/класс)</a:t>
            </a:r>
            <a:endParaRPr/>
          </a:p>
        </p:txBody>
      </p:sp>
      <p:pic>
        <p:nvPicPr>
          <p:cNvPr id="139" name="Google Shape;139;p19"/>
          <p:cNvPicPr preferRelativeResize="0"/>
          <p:nvPr/>
        </p:nvPicPr>
        <p:blipFill>
          <a:blip r:embed="rId3">
            <a:alphaModFix/>
          </a:blip>
          <a:stretch>
            <a:fillRect/>
          </a:stretch>
        </p:blipFill>
        <p:spPr>
          <a:xfrm>
            <a:off x="4412290" y="3108125"/>
            <a:ext cx="4501074" cy="1174671"/>
          </a:xfrm>
          <a:prstGeom prst="rect">
            <a:avLst/>
          </a:prstGeom>
          <a:noFill/>
          <a:ln>
            <a:noFill/>
          </a:ln>
        </p:spPr>
      </p:pic>
      <p:sp>
        <p:nvSpPr>
          <p:cNvPr id="140" name="Google Shape;140;p19"/>
          <p:cNvSpPr txBox="1"/>
          <p:nvPr/>
        </p:nvSpPr>
        <p:spPr>
          <a:xfrm>
            <a:off x="8160075" y="4282800"/>
            <a:ext cx="75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dk2"/>
                </a:solidFill>
                <a:hlinkClick r:id="rId4">
                  <a:extLst>
                    <a:ext uri="{A12FA001-AC4F-418D-AE19-62706E023703}">
                      <ahyp:hlinkClr val="tx"/>
                    </a:ext>
                  </a:extLst>
                </a:hlinkClick>
              </a:rPr>
              <a:t>Источник</a:t>
            </a:r>
            <a:endParaRPr sz="800">
              <a:solidFill>
                <a:schemeClr val="dk2"/>
              </a:solidFill>
            </a:endParaRPr>
          </a:p>
        </p:txBody>
      </p:sp>
      <p:pic>
        <p:nvPicPr>
          <p:cNvPr id="141" name="Google Shape;141;p19"/>
          <p:cNvPicPr preferRelativeResize="0"/>
          <p:nvPr/>
        </p:nvPicPr>
        <p:blipFill>
          <a:blip r:embed="rId5">
            <a:alphaModFix/>
          </a:blip>
          <a:stretch>
            <a:fillRect/>
          </a:stretch>
        </p:blipFill>
        <p:spPr>
          <a:xfrm>
            <a:off x="246000" y="2957474"/>
            <a:ext cx="3287149" cy="154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685425" y="59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ru" sz="2440">
                <a:latin typeface="Arial"/>
                <a:ea typeface="Arial"/>
                <a:cs typeface="Arial"/>
                <a:sym typeface="Arial"/>
              </a:rPr>
              <a:t>Инструменты которые мы будем использовать</a:t>
            </a:r>
            <a:endParaRPr b="0" sz="2440">
              <a:latin typeface="Arial"/>
              <a:ea typeface="Arial"/>
              <a:cs typeface="Arial"/>
              <a:sym typeface="Arial"/>
            </a:endParaRPr>
          </a:p>
          <a:p>
            <a:pPr indent="0" lvl="0" marL="0" rtl="0" algn="l">
              <a:spcBef>
                <a:spcPts val="0"/>
              </a:spcBef>
              <a:spcAft>
                <a:spcPts val="0"/>
              </a:spcAft>
              <a:buSzPts val="990"/>
              <a:buNone/>
            </a:pPr>
            <a:r>
              <a:t/>
            </a:r>
            <a:endParaRPr b="0" sz="2440">
              <a:latin typeface="Arial"/>
              <a:ea typeface="Arial"/>
              <a:cs typeface="Arial"/>
              <a:sym typeface="Arial"/>
            </a:endParaRPr>
          </a:p>
        </p:txBody>
      </p:sp>
      <p:sp>
        <p:nvSpPr>
          <p:cNvPr id="147" name="Google Shape;147;p20"/>
          <p:cNvSpPr txBox="1"/>
          <p:nvPr>
            <p:ph idx="1" type="body"/>
          </p:nvPr>
        </p:nvSpPr>
        <p:spPr>
          <a:xfrm>
            <a:off x="727650" y="1404525"/>
            <a:ext cx="3733500" cy="3078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Python</a:t>
            </a:r>
            <a:r>
              <a:rPr lang="ru" sz="1240">
                <a:solidFill>
                  <a:schemeClr val="dk2"/>
                </a:solidFill>
                <a:latin typeface="Arial"/>
                <a:ea typeface="Arial"/>
                <a:cs typeface="Arial"/>
                <a:sym typeface="Arial"/>
              </a:rPr>
              <a:t> - язык программирования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Google </a:t>
            </a:r>
            <a:r>
              <a:rPr b="1" lang="ru" sz="1240">
                <a:solidFill>
                  <a:schemeClr val="dk2"/>
                </a:solidFill>
                <a:latin typeface="Arial"/>
                <a:ea typeface="Arial"/>
                <a:cs typeface="Arial"/>
                <a:sym typeface="Arial"/>
              </a:rPr>
              <a:t>Collab</a:t>
            </a:r>
            <a:r>
              <a:rPr lang="ru" sz="1240">
                <a:solidFill>
                  <a:schemeClr val="dk2"/>
                </a:solidFill>
                <a:latin typeface="Arial"/>
                <a:ea typeface="Arial"/>
                <a:cs typeface="Arial"/>
                <a:sym typeface="Arial"/>
              </a:rPr>
              <a:t> - пишем код в браузере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NumPy</a:t>
            </a: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PyTorch</a:t>
            </a:r>
            <a:r>
              <a:rPr lang="ru" sz="1240">
                <a:solidFill>
                  <a:schemeClr val="dk2"/>
                </a:solidFill>
                <a:latin typeface="Arial"/>
                <a:ea typeface="Arial"/>
                <a:cs typeface="Arial"/>
                <a:sym typeface="Arial"/>
              </a:rPr>
              <a:t> - библиотеки для ИИ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ChatGPT/Grok/Claude</a:t>
            </a:r>
            <a:r>
              <a:rPr lang="ru" sz="1240">
                <a:solidFill>
                  <a:schemeClr val="dk2"/>
                </a:solidFill>
                <a:latin typeface="Arial"/>
                <a:ea typeface="Arial"/>
                <a:cs typeface="Arial"/>
                <a:sym typeface="Arial"/>
              </a:rPr>
              <a:t> - для экспериментов </a:t>
            </a:r>
            <a:endParaRPr sz="1240">
              <a:solidFill>
                <a:schemeClr val="dk2"/>
              </a:solidFill>
              <a:latin typeface="Arial"/>
              <a:ea typeface="Arial"/>
              <a:cs typeface="Arial"/>
              <a:sym typeface="Arial"/>
            </a:endParaRPr>
          </a:p>
          <a:p>
            <a:pPr indent="0" lvl="0" marL="0" rtl="0" algn="l">
              <a:lnSpc>
                <a:spcPct val="95000"/>
              </a:lnSpc>
              <a:spcBef>
                <a:spcPts val="1200"/>
              </a:spcBef>
              <a:spcAft>
                <a:spcPts val="0"/>
              </a:spcAft>
              <a:buSzPts val="440"/>
              <a:buNone/>
            </a:pPr>
            <a:r>
              <a:t/>
            </a:r>
            <a:endParaRPr sz="1240">
              <a:solidFill>
                <a:schemeClr val="dk2"/>
              </a:solidFill>
              <a:latin typeface="Arial"/>
              <a:ea typeface="Arial"/>
              <a:cs typeface="Arial"/>
              <a:sym typeface="Arial"/>
            </a:endParaRPr>
          </a:p>
          <a:p>
            <a:pPr indent="0" lvl="0" marL="0" rtl="0" algn="l">
              <a:lnSpc>
                <a:spcPct val="95000"/>
              </a:lnSpc>
              <a:spcBef>
                <a:spcPts val="1200"/>
              </a:spcBef>
              <a:spcAft>
                <a:spcPts val="1200"/>
              </a:spcAft>
              <a:buSzPts val="440"/>
              <a:buNone/>
            </a:pPr>
            <a:r>
              <a:rPr lang="ru" sz="1240">
                <a:solidFill>
                  <a:schemeClr val="dk2"/>
                </a:solidFill>
                <a:latin typeface="Arial"/>
                <a:ea typeface="Arial"/>
                <a:cs typeface="Arial"/>
                <a:sym typeface="Arial"/>
              </a:rPr>
              <a:t>📚 </a:t>
            </a:r>
            <a:r>
              <a:rPr b="1" lang="ru" sz="1240">
                <a:solidFill>
                  <a:schemeClr val="dk2"/>
                </a:solidFill>
                <a:latin typeface="Arial"/>
                <a:ea typeface="Arial"/>
                <a:cs typeface="Arial"/>
                <a:sym typeface="Arial"/>
              </a:rPr>
              <a:t>GitHub</a:t>
            </a:r>
            <a:r>
              <a:rPr lang="ru" sz="1240">
                <a:solidFill>
                  <a:schemeClr val="dk2"/>
                </a:solidFill>
                <a:latin typeface="Arial"/>
                <a:ea typeface="Arial"/>
                <a:cs typeface="Arial"/>
                <a:sym typeface="Arial"/>
              </a:rPr>
              <a:t> - все материалы курса</a:t>
            </a:r>
            <a:endParaRPr sz="1240">
              <a:solidFill>
                <a:schemeClr val="dk2"/>
              </a:solidFill>
              <a:latin typeface="Arial"/>
              <a:ea typeface="Arial"/>
              <a:cs typeface="Arial"/>
              <a:sym typeface="Arial"/>
            </a:endParaRPr>
          </a:p>
        </p:txBody>
      </p:sp>
      <p:pic>
        <p:nvPicPr>
          <p:cNvPr id="148" name="Google Shape;148;p20"/>
          <p:cNvPicPr preferRelativeResize="0"/>
          <p:nvPr/>
        </p:nvPicPr>
        <p:blipFill>
          <a:blip r:embed="rId3">
            <a:alphaModFix/>
          </a:blip>
          <a:stretch>
            <a:fillRect/>
          </a:stretch>
        </p:blipFill>
        <p:spPr>
          <a:xfrm>
            <a:off x="6334150" y="1404525"/>
            <a:ext cx="535200" cy="535200"/>
          </a:xfrm>
          <a:prstGeom prst="rect">
            <a:avLst/>
          </a:prstGeom>
          <a:noFill/>
          <a:ln>
            <a:noFill/>
          </a:ln>
        </p:spPr>
      </p:pic>
      <p:pic>
        <p:nvPicPr>
          <p:cNvPr id="149" name="Google Shape;149;p20"/>
          <p:cNvPicPr preferRelativeResize="0"/>
          <p:nvPr/>
        </p:nvPicPr>
        <p:blipFill>
          <a:blip r:embed="rId4">
            <a:alphaModFix/>
          </a:blip>
          <a:stretch>
            <a:fillRect/>
          </a:stretch>
        </p:blipFill>
        <p:spPr>
          <a:xfrm>
            <a:off x="5851662" y="1939735"/>
            <a:ext cx="1588175" cy="702000"/>
          </a:xfrm>
          <a:prstGeom prst="rect">
            <a:avLst/>
          </a:prstGeom>
          <a:noFill/>
          <a:ln>
            <a:noFill/>
          </a:ln>
        </p:spPr>
      </p:pic>
      <p:pic>
        <p:nvPicPr>
          <p:cNvPr id="150" name="Google Shape;150;p20"/>
          <p:cNvPicPr preferRelativeResize="0"/>
          <p:nvPr/>
        </p:nvPicPr>
        <p:blipFill>
          <a:blip r:embed="rId5">
            <a:alphaModFix/>
          </a:blip>
          <a:stretch>
            <a:fillRect/>
          </a:stretch>
        </p:blipFill>
        <p:spPr>
          <a:xfrm>
            <a:off x="5940449" y="2276175"/>
            <a:ext cx="1405225" cy="1405225"/>
          </a:xfrm>
          <a:prstGeom prst="rect">
            <a:avLst/>
          </a:prstGeom>
          <a:noFill/>
          <a:ln>
            <a:noFill/>
          </a:ln>
        </p:spPr>
      </p:pic>
      <p:pic>
        <p:nvPicPr>
          <p:cNvPr id="151" name="Google Shape;151;p20"/>
          <p:cNvPicPr preferRelativeResize="0"/>
          <p:nvPr/>
        </p:nvPicPr>
        <p:blipFill>
          <a:blip r:embed="rId6">
            <a:alphaModFix/>
          </a:blip>
          <a:stretch>
            <a:fillRect/>
          </a:stretch>
        </p:blipFill>
        <p:spPr>
          <a:xfrm>
            <a:off x="6364394" y="3231150"/>
            <a:ext cx="614025" cy="614025"/>
          </a:xfrm>
          <a:prstGeom prst="rect">
            <a:avLst/>
          </a:prstGeom>
          <a:noFill/>
          <a:ln>
            <a:noFill/>
          </a:ln>
        </p:spPr>
      </p:pic>
      <p:pic>
        <p:nvPicPr>
          <p:cNvPr id="152" name="Google Shape;152;p20"/>
          <p:cNvPicPr preferRelativeResize="0"/>
          <p:nvPr/>
        </p:nvPicPr>
        <p:blipFill>
          <a:blip r:embed="rId7">
            <a:alphaModFix/>
          </a:blip>
          <a:stretch>
            <a:fillRect/>
          </a:stretch>
        </p:blipFill>
        <p:spPr>
          <a:xfrm>
            <a:off x="6979065" y="3231150"/>
            <a:ext cx="614025" cy="614025"/>
          </a:xfrm>
          <a:prstGeom prst="rect">
            <a:avLst/>
          </a:prstGeom>
          <a:noFill/>
          <a:ln>
            <a:noFill/>
          </a:ln>
        </p:spPr>
      </p:pic>
      <p:pic>
        <p:nvPicPr>
          <p:cNvPr id="153" name="Google Shape;153;p20"/>
          <p:cNvPicPr preferRelativeResize="0"/>
          <p:nvPr/>
        </p:nvPicPr>
        <p:blipFill>
          <a:blip r:embed="rId8">
            <a:alphaModFix/>
          </a:blip>
          <a:stretch>
            <a:fillRect/>
          </a:stretch>
        </p:blipFill>
        <p:spPr>
          <a:xfrm>
            <a:off x="5698387" y="3231150"/>
            <a:ext cx="614024" cy="614024"/>
          </a:xfrm>
          <a:prstGeom prst="rect">
            <a:avLst/>
          </a:prstGeom>
          <a:noFill/>
          <a:ln>
            <a:noFill/>
          </a:ln>
        </p:spPr>
      </p:pic>
      <p:pic>
        <p:nvPicPr>
          <p:cNvPr id="154" name="Google Shape;154;p20"/>
          <p:cNvPicPr preferRelativeResize="0"/>
          <p:nvPr/>
        </p:nvPicPr>
        <p:blipFill>
          <a:blip r:embed="rId9">
            <a:alphaModFix/>
          </a:blip>
          <a:stretch>
            <a:fillRect/>
          </a:stretch>
        </p:blipFill>
        <p:spPr>
          <a:xfrm>
            <a:off x="6294752" y="3965600"/>
            <a:ext cx="701971" cy="702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560700" y="526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0" lang="ru" sz="2400">
                <a:latin typeface="Arial"/>
                <a:ea typeface="Arial"/>
                <a:cs typeface="Arial"/>
                <a:sym typeface="Arial"/>
              </a:rPr>
              <a:t>Почему Python? </a:t>
            </a:r>
            <a:endParaRPr b="0" sz="2400">
              <a:latin typeface="Arial"/>
              <a:ea typeface="Arial"/>
              <a:cs typeface="Arial"/>
              <a:sym typeface="Arial"/>
            </a:endParaRPr>
          </a:p>
        </p:txBody>
      </p:sp>
      <p:sp>
        <p:nvSpPr>
          <p:cNvPr id="160" name="Google Shape;160;p21"/>
          <p:cNvSpPr txBox="1"/>
          <p:nvPr>
            <p:ph idx="1" type="body"/>
          </p:nvPr>
        </p:nvSpPr>
        <p:spPr>
          <a:xfrm>
            <a:off x="560700" y="1705850"/>
            <a:ext cx="4293600" cy="263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latin typeface="Arial"/>
              <a:ea typeface="Arial"/>
              <a:cs typeface="Arial"/>
              <a:sym typeface="Arial"/>
            </a:endParaRPr>
          </a:p>
          <a:p>
            <a:pPr indent="0" lvl="0" marL="0" rtl="0" algn="l">
              <a:spcBef>
                <a:spcPts val="1200"/>
              </a:spcBef>
              <a:spcAft>
                <a:spcPts val="0"/>
              </a:spcAft>
              <a:buNone/>
            </a:pPr>
            <a:r>
              <a:rPr lang="ru" sz="1500">
                <a:solidFill>
                  <a:schemeClr val="dk2"/>
                </a:solidFill>
                <a:latin typeface="Arial"/>
                <a:ea typeface="Arial"/>
                <a:cs typeface="Arial"/>
                <a:sym typeface="Arial"/>
              </a:rPr>
              <a:t>✅ Простой как английский </a:t>
            </a:r>
            <a:endParaRPr sz="1500">
              <a:solidFill>
                <a:schemeClr val="dk2"/>
              </a:solidFill>
              <a:latin typeface="Arial"/>
              <a:ea typeface="Arial"/>
              <a:cs typeface="Arial"/>
              <a:sym typeface="Arial"/>
            </a:endParaRPr>
          </a:p>
          <a:p>
            <a:pPr indent="0" lvl="0" marL="0" rtl="0" algn="l">
              <a:spcBef>
                <a:spcPts val="1200"/>
              </a:spcBef>
              <a:spcAft>
                <a:spcPts val="0"/>
              </a:spcAft>
              <a:buNone/>
            </a:pPr>
            <a:r>
              <a:rPr lang="ru" sz="1500">
                <a:solidFill>
                  <a:schemeClr val="dk2"/>
                </a:solidFill>
                <a:latin typeface="Arial"/>
                <a:ea typeface="Arial"/>
                <a:cs typeface="Arial"/>
                <a:sym typeface="Arial"/>
              </a:rPr>
              <a:t>✅ Куча библиотек для ИИ </a:t>
            </a:r>
            <a:endParaRPr sz="1500">
              <a:solidFill>
                <a:schemeClr val="dk2"/>
              </a:solidFill>
              <a:latin typeface="Arial"/>
              <a:ea typeface="Arial"/>
              <a:cs typeface="Arial"/>
              <a:sym typeface="Arial"/>
            </a:endParaRPr>
          </a:p>
          <a:p>
            <a:pPr indent="0" lvl="0" marL="0" rtl="0" algn="l">
              <a:spcBef>
                <a:spcPts val="1200"/>
              </a:spcBef>
              <a:spcAft>
                <a:spcPts val="0"/>
              </a:spcAft>
              <a:buNone/>
            </a:pPr>
            <a:r>
              <a:rPr lang="ru" sz="1500">
                <a:solidFill>
                  <a:schemeClr val="dk2"/>
                </a:solidFill>
                <a:latin typeface="Arial"/>
                <a:ea typeface="Arial"/>
                <a:cs typeface="Arial"/>
                <a:sym typeface="Arial"/>
              </a:rPr>
              <a:t>✅ 90% ИИ-компаний используют его </a:t>
            </a:r>
            <a:endParaRPr sz="1500">
              <a:solidFill>
                <a:schemeClr val="dk2"/>
              </a:solidFill>
              <a:latin typeface="Arial"/>
              <a:ea typeface="Arial"/>
              <a:cs typeface="Arial"/>
              <a:sym typeface="Arial"/>
            </a:endParaRPr>
          </a:p>
          <a:p>
            <a:pPr indent="0" lvl="0" marL="0" rtl="0" algn="l">
              <a:spcBef>
                <a:spcPts val="1200"/>
              </a:spcBef>
              <a:spcAft>
                <a:spcPts val="1200"/>
              </a:spcAft>
              <a:buNone/>
            </a:pPr>
            <a:r>
              <a:rPr lang="ru" sz="1500">
                <a:solidFill>
                  <a:schemeClr val="dk2"/>
                </a:solidFill>
                <a:latin typeface="Arial"/>
                <a:ea typeface="Arial"/>
                <a:cs typeface="Arial"/>
                <a:sym typeface="Arial"/>
              </a:rPr>
              <a:t>✅ Быстро пишется (медленно работает, но это потом)</a:t>
            </a:r>
            <a:endParaRPr sz="1500">
              <a:solidFill>
                <a:schemeClr val="dk2"/>
              </a:solidFill>
              <a:latin typeface="Arial"/>
              <a:ea typeface="Arial"/>
              <a:cs typeface="Arial"/>
              <a:sym typeface="Arial"/>
            </a:endParaRPr>
          </a:p>
        </p:txBody>
      </p:sp>
      <p:pic>
        <p:nvPicPr>
          <p:cNvPr id="161" name="Google Shape;161;p21"/>
          <p:cNvPicPr preferRelativeResize="0"/>
          <p:nvPr/>
        </p:nvPicPr>
        <p:blipFill>
          <a:blip r:embed="rId3">
            <a:alphaModFix/>
          </a:blip>
          <a:stretch>
            <a:fillRect/>
          </a:stretch>
        </p:blipFill>
        <p:spPr>
          <a:xfrm>
            <a:off x="4854427" y="1705788"/>
            <a:ext cx="3952599" cy="263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